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77" r:id="rId5"/>
    <p:sldId id="279" r:id="rId6"/>
    <p:sldId id="258" r:id="rId7"/>
    <p:sldId id="278" r:id="rId8"/>
    <p:sldId id="268" r:id="rId9"/>
    <p:sldId id="274" r:id="rId10"/>
    <p:sldId id="275" r:id="rId11"/>
    <p:sldId id="27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4226"/>
    <a:srgbClr val="438DD5"/>
    <a:srgbClr val="1168BD"/>
    <a:srgbClr val="EDF4FD"/>
    <a:srgbClr val="F2F4F6"/>
    <a:srgbClr val="DFE6ED"/>
    <a:srgbClr val="A2D4F0"/>
    <a:srgbClr val="999999"/>
    <a:srgbClr val="F6D7C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jpg"/><Relationship Id="rId17" Type="http://schemas.openxmlformats.org/officeDocument/2006/relationships/image" Target="../media/image19.png"/><Relationship Id="rId2" Type="http://schemas.openxmlformats.org/officeDocument/2006/relationships/image" Target="../media/image8.pn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microsoft.com/office/2007/relationships/hdphoto" Target="../media/hdphoto2.wdp"/><Relationship Id="rId15" Type="http://schemas.openxmlformats.org/officeDocument/2006/relationships/image" Target="../media/image17.emf"/><Relationship Id="rId10" Type="http://schemas.openxmlformats.org/officeDocument/2006/relationships/image" Target="../media/image13.pn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2.sv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5.jp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Full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D729B-C34C-A705-BB9D-9BBD4B77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663"/>
            <a:ext cx="4019550" cy="38624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3171825"/>
            <a:ext cx="2220717" cy="342490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28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2800" dirty="0"/>
              <a:t> Interaction Manager</a:t>
            </a:r>
            <a:br>
              <a:rPr lang="en-GB" sz="2800" dirty="0"/>
            </a:br>
            <a:r>
              <a:rPr lang="en-GB" sz="2800" dirty="0"/>
              <a:t>Detailed Design and </a:t>
            </a:r>
          </a:p>
          <a:p>
            <a:pPr>
              <a:lnSpc>
                <a:spcPts val="3600"/>
              </a:lnSpc>
            </a:pPr>
            <a:r>
              <a:rPr lang="en-GB" sz="2800" dirty="0"/>
              <a:t>Architecture Decision Record(s)</a:t>
            </a:r>
          </a:p>
        </p:txBody>
      </p:sp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6C4B-188B-92D7-CD8B-F4CA4352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35" y="637755"/>
            <a:ext cx="7543800" cy="702302"/>
          </a:xfrm>
        </p:spPr>
        <p:txBody>
          <a:bodyPr>
            <a:normAutofit/>
          </a:bodyPr>
          <a:lstStyle/>
          <a:p>
            <a:r>
              <a:rPr lang="en-GB" sz="3200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63845-0E88-92E0-DAC6-FF978F9D0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617813"/>
            <a:ext cx="2177416" cy="4602432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Listen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Global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548640-A1CD-D5EF-02F8-2DA727149386}"/>
              </a:ext>
            </a:extLst>
          </p:cNvPr>
          <p:cNvSpPr txBox="1">
            <a:spLocks/>
          </p:cNvSpPr>
          <p:nvPr/>
        </p:nvSpPr>
        <p:spPr>
          <a:xfrm>
            <a:off x="3699509" y="1522563"/>
            <a:ext cx="515874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Checklist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Does every diagram have a legend and a title?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Have the requirements been met?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Will the architecture characteristics stand the test of time?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Does each artifact have a readme?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Are there any implicit decisions with unintended consequences?</a:t>
            </a:r>
          </a:p>
        </p:txBody>
      </p:sp>
    </p:spTree>
    <p:extLst>
      <p:ext uri="{BB962C8B-B14F-4D97-AF65-F5344CB8AC3E}">
        <p14:creationId xmlns:p14="http://schemas.microsoft.com/office/powerpoint/2010/main" val="359374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3286F-D2D4-6C9B-85D7-76489C83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4840942"/>
            <a:ext cx="2049007" cy="15364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Establish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Skills, specialties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Working patterns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Commitment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33876-5A7B-EF9E-AB36-93B32F5F592E}"/>
              </a:ext>
            </a:extLst>
          </p:cNvPr>
          <p:cNvGrpSpPr/>
          <p:nvPr/>
        </p:nvGrpSpPr>
        <p:grpSpPr>
          <a:xfrm>
            <a:off x="568472" y="1005645"/>
            <a:ext cx="7899253" cy="5371780"/>
            <a:chOff x="254147" y="414253"/>
            <a:chExt cx="8714303" cy="5926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CADDAB-855D-651D-A1E7-7CDB8A79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8400" y="2070987"/>
              <a:ext cx="4912242" cy="2220925"/>
            </a:xfrm>
            <a:prstGeom prst="rect">
              <a:avLst/>
            </a:prstGeom>
          </p:spPr>
        </p:pic>
        <p:pic>
          <p:nvPicPr>
            <p:cNvPr id="1026" name="Picture 2" descr="ArchitecturalCharacteristics">
              <a:extLst>
                <a:ext uri="{FF2B5EF4-FFF2-40B4-BE49-F238E27FC236}">
                  <a16:creationId xmlns:a16="http://schemas.microsoft.com/office/drawing/2014/main" id="{E8690C86-A800-CFF7-4B52-0E13911C5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0" y="3222329"/>
              <a:ext cx="3585570" cy="189860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tyleToCharacteristicAnalysis">
              <a:extLst>
                <a:ext uri="{FF2B5EF4-FFF2-40B4-BE49-F238E27FC236}">
                  <a16:creationId xmlns:a16="http://schemas.microsoft.com/office/drawing/2014/main" id="{D2C44863-F2C5-26AC-E5E9-05E1A83F1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344" y="4864773"/>
              <a:ext cx="5558543" cy="1475523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main Analysis Map">
              <a:extLst>
                <a:ext uri="{FF2B5EF4-FFF2-40B4-BE49-F238E27FC236}">
                  <a16:creationId xmlns:a16="http://schemas.microsoft.com/office/drawing/2014/main" id="{47A95976-40A2-ED45-8184-4CC4F1AE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510" y="558989"/>
              <a:ext cx="3276626" cy="179474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EBF1CA-F39E-DD11-B048-759CB304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88" y="414253"/>
              <a:ext cx="2528750" cy="19743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DB52F6-1EE5-ED35-90BD-FF64EBF3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7" y="2599008"/>
              <a:ext cx="2723876" cy="19262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6C701F18-5B47-343D-F5DC-B73A34B8D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023" y="464155"/>
              <a:ext cx="2650096" cy="155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E837E5-C4FF-F331-B358-944649308A05}"/>
              </a:ext>
            </a:extLst>
          </p:cNvPr>
          <p:cNvSpPr txBox="1"/>
          <p:nvPr/>
        </p:nvSpPr>
        <p:spPr>
          <a:xfrm>
            <a:off x="3544445" y="4595601"/>
            <a:ext cx="1500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Brainstorm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B84BCAA-D739-3531-B698-E405E61B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1" y="508423"/>
            <a:ext cx="7543800" cy="702302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Where we started</a:t>
            </a:r>
          </a:p>
        </p:txBody>
      </p:sp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3A76DA-1DE0-75B5-6532-35647F66187D}"/>
              </a:ext>
            </a:extLst>
          </p:cNvPr>
          <p:cNvGrpSpPr/>
          <p:nvPr/>
        </p:nvGrpSpPr>
        <p:grpSpPr>
          <a:xfrm>
            <a:off x="2983582" y="4630636"/>
            <a:ext cx="3204358" cy="2376547"/>
            <a:chOff x="3921034" y="4112667"/>
            <a:chExt cx="3206132" cy="23778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20077B-7EEB-1E68-8284-4773DB75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034" y="4112667"/>
              <a:ext cx="2300510" cy="2210598"/>
            </a:xfrm>
            <a:prstGeom prst="rect">
              <a:avLst/>
            </a:prstGeom>
            <a:ln w="12700">
              <a:noFill/>
            </a:ln>
            <a:scene3d>
              <a:camera prst="isometricTopUp"/>
              <a:lightRig rig="threePt" dir="t"/>
            </a:scene3d>
            <a:sp3d/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FE8CDC-83A2-3227-7AC9-55AFBE0B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216" y="4393094"/>
              <a:ext cx="2325950" cy="1871749"/>
            </a:xfrm>
            <a:prstGeom prst="rect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TopUp"/>
              <a:lightRig rig="threePt" dir="t"/>
            </a:scene3d>
            <a:sp3d/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CF0E01-D131-EB7E-325B-C1137E767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876" y="4443926"/>
              <a:ext cx="1327022" cy="2046604"/>
            </a:xfrm>
            <a:prstGeom prst="rect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TopUp"/>
              <a:lightRig rig="threePt" dir="t"/>
            </a:scene3d>
            <a:sp3d/>
          </p:spPr>
        </p:pic>
      </p:grp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504825" y="2035277"/>
            <a:ext cx="559251" cy="4275054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325" y="5657260"/>
            <a:ext cx="2017674" cy="70230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800" dirty="0"/>
              <a:t>Connecting </a:t>
            </a:r>
            <a:br>
              <a:rPr lang="en-GB" sz="2800" dirty="0"/>
            </a:br>
            <a:r>
              <a:rPr lang="en-GB" sz="2800" dirty="0"/>
              <a:t>the dots</a:t>
            </a:r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178330" y="460442"/>
            <a:ext cx="5171355" cy="920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Our Approach:</a:t>
            </a:r>
          </a:p>
          <a:p>
            <a:r>
              <a:rPr lang="en-GB" sz="3200" dirty="0"/>
              <a:t>Straight Through </a:t>
            </a:r>
          </a:p>
          <a:p>
            <a:r>
              <a:rPr lang="en-GB" sz="3200" dirty="0"/>
              <a:t>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4A5BEA-3C1E-BFE0-ACC3-A3430C0C3258}"/>
              </a:ext>
            </a:extLst>
          </p:cNvPr>
          <p:cNvGrpSpPr/>
          <p:nvPr/>
        </p:nvGrpSpPr>
        <p:grpSpPr>
          <a:xfrm>
            <a:off x="7768205" y="871998"/>
            <a:ext cx="885914" cy="4225106"/>
            <a:chOff x="7768205" y="871998"/>
            <a:chExt cx="885914" cy="42251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69840F7-28CF-A37E-0944-B87331A5831A}"/>
                </a:ext>
              </a:extLst>
            </p:cNvPr>
            <p:cNvGrpSpPr/>
            <p:nvPr/>
          </p:nvGrpSpPr>
          <p:grpSpPr>
            <a:xfrm>
              <a:off x="7861178" y="4488182"/>
              <a:ext cx="699968" cy="608922"/>
              <a:chOff x="378945" y="5577095"/>
              <a:chExt cx="699968" cy="608922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866DD864-80D7-3670-61AA-1C79F4679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8945" y="5885321"/>
                <a:ext cx="274728" cy="274728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DB886B48-5D96-E082-C6E4-2ED624120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7873" y="5577095"/>
                <a:ext cx="274728" cy="274728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78A414D2-ED19-998A-F7E3-E07126306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04185" y="5911289"/>
                <a:ext cx="274728" cy="274728"/>
              </a:xfrm>
              <a:prstGeom prst="rect">
                <a:avLst/>
              </a:prstGeom>
            </p:spPr>
          </p:pic>
        </p:grp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D1D1BDD-F5CD-EECB-7509-56663756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68205" y="871998"/>
              <a:ext cx="885914" cy="885914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892B9DA4-44A5-A54C-CA16-E6B8E8DF7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5354" y="3516411"/>
              <a:ext cx="411616" cy="41161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5515AD0-3E82-1A9C-E2FD-14B9D4FF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92068" y="2318068"/>
              <a:ext cx="638188" cy="63818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69B71D-C8E6-B97B-362D-376BC15F54B9}"/>
              </a:ext>
            </a:extLst>
          </p:cNvPr>
          <p:cNvGrpSpPr/>
          <p:nvPr/>
        </p:nvGrpSpPr>
        <p:grpSpPr>
          <a:xfrm>
            <a:off x="2780657" y="524691"/>
            <a:ext cx="3835796" cy="5522712"/>
            <a:chOff x="3542156" y="150336"/>
            <a:chExt cx="3835796" cy="5522712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A725D79A-DAC9-6397-5790-922C8C40A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-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87" y="3297489"/>
              <a:ext cx="3188148" cy="2375559"/>
            </a:xfrm>
            <a:prstGeom prst="rect">
              <a:avLst/>
            </a:prstGeom>
            <a:ln w="12700"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721FE-C60B-B06A-FB95-F87BC95D2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7233" y="2409050"/>
              <a:ext cx="3066256" cy="2462948"/>
            </a:xfrm>
            <a:prstGeom prst="rect">
              <a:avLst/>
            </a:prstGeom>
            <a:ln w="12700"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E4FB8A-629C-AEEC-1968-4764397AE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42156" y="1953058"/>
              <a:ext cx="3835796" cy="1638986"/>
            </a:xfrm>
            <a:prstGeom prst="rect">
              <a:avLst/>
            </a:prstGeom>
            <a:ln w="12700"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37AD34-925C-ED1F-461B-E7A6E5A60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5" r="2675" b="19321"/>
            <a:stretch/>
          </p:blipFill>
          <p:spPr>
            <a:xfrm>
              <a:off x="3709410" y="1184952"/>
              <a:ext cx="3444331" cy="2076129"/>
            </a:xfrm>
            <a:prstGeom prst="rect">
              <a:avLst/>
            </a:prstGeom>
            <a:ln w="12700"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C75FFAD-3FC7-FCBE-F5F3-2E284F314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0" y="513067"/>
              <a:ext cx="3444332" cy="2213899"/>
            </a:xfrm>
            <a:prstGeom prst="rect">
              <a:avLst/>
            </a:prstGeom>
            <a:ln w="12700">
              <a:noFill/>
            </a:ln>
            <a:scene3d>
              <a:camera prst="isometricTopUp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151B68C-7373-A6B7-E2B6-4A11F228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1468" y="150336"/>
              <a:ext cx="1990725" cy="1097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3CD175-2F73-B91D-808C-9AF829408B10}"/>
              </a:ext>
            </a:extLst>
          </p:cNvPr>
          <p:cNvGrpSpPr/>
          <p:nvPr/>
        </p:nvGrpSpPr>
        <p:grpSpPr>
          <a:xfrm>
            <a:off x="7920605" y="1024398"/>
            <a:ext cx="885914" cy="4225106"/>
            <a:chOff x="7768205" y="871998"/>
            <a:chExt cx="885914" cy="42251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159F9A5-AABB-43C6-D29F-1D98C020A613}"/>
                </a:ext>
              </a:extLst>
            </p:cNvPr>
            <p:cNvGrpSpPr/>
            <p:nvPr/>
          </p:nvGrpSpPr>
          <p:grpSpPr>
            <a:xfrm>
              <a:off x="7861178" y="4488182"/>
              <a:ext cx="699968" cy="608922"/>
              <a:chOff x="378945" y="5577095"/>
              <a:chExt cx="699968" cy="608922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94646772-FCDA-4711-E43A-A4260FABB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8945" y="5885321"/>
                <a:ext cx="274728" cy="274728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94EB7117-E315-08CF-548B-773833BDF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7873" y="5577095"/>
                <a:ext cx="274728" cy="274728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EA2C7CCD-1989-B008-FEF7-F72210CD6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04185" y="5911289"/>
                <a:ext cx="274728" cy="274728"/>
              </a:xfrm>
              <a:prstGeom prst="rect">
                <a:avLst/>
              </a:prstGeom>
            </p:spPr>
          </p:pic>
        </p:grp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99B21DD-534E-A377-2B48-AB726776D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68205" y="871998"/>
              <a:ext cx="885914" cy="885914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0F7DEDA-9FA7-E87A-40CA-CD89B7A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5354" y="3516411"/>
              <a:ext cx="411616" cy="411616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233C793-48B2-011C-FEE2-8FB70B45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92068" y="2318068"/>
              <a:ext cx="638188" cy="638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F06191F-5A64-501D-859F-B4844B0C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18" y="1928060"/>
            <a:ext cx="3318210" cy="14178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4E9748-3254-588B-70AE-9A27014927FF}"/>
              </a:ext>
            </a:extLst>
          </p:cNvPr>
          <p:cNvSpPr/>
          <p:nvPr/>
        </p:nvSpPr>
        <p:spPr>
          <a:xfrm>
            <a:off x="8094351" y="15335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D400B-31DA-44E1-B565-CAADC7891B21}"/>
              </a:ext>
            </a:extLst>
          </p:cNvPr>
          <p:cNvSpPr/>
          <p:nvPr/>
        </p:nvSpPr>
        <p:spPr>
          <a:xfrm>
            <a:off x="4160025" y="2029146"/>
            <a:ext cx="1684860" cy="6479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0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ADR-003 Architecture Characteristic Security</a:t>
            </a:r>
          </a:p>
          <a:p>
            <a:pPr algn="l"/>
            <a:r>
              <a:rPr lang="en-GB" sz="1000" dirty="0">
                <a:solidFill>
                  <a:srgbClr val="000000"/>
                </a:solidFill>
                <a:latin typeface="Architects Daughter" pitchFamily="2" charset="0"/>
              </a:rPr>
              <a:t>o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fficer safety</a:t>
            </a:r>
          </a:p>
          <a:p>
            <a:pPr algn="l"/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zero trust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CB3F0-44D2-9852-9EBF-D4E56058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86" y="348906"/>
            <a:ext cx="1245275" cy="7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4A99E7-3BC5-62BF-9C68-0DC1FA4EE665}"/>
              </a:ext>
            </a:extLst>
          </p:cNvPr>
          <p:cNvSpPr/>
          <p:nvPr/>
        </p:nvSpPr>
        <p:spPr>
          <a:xfrm>
            <a:off x="6141471" y="1197770"/>
            <a:ext cx="1033684" cy="588290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SR-009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Officers and Citizens must have the ability to connect with each other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67D19-12B7-2291-C317-4CF8F73A0449}"/>
              </a:ext>
            </a:extLst>
          </p:cNvPr>
          <p:cNvSpPr/>
          <p:nvPr/>
        </p:nvSpPr>
        <p:spPr>
          <a:xfrm>
            <a:off x="4957628" y="4946793"/>
            <a:ext cx="1684860" cy="24427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ADR-013 Design to protect officer location</a:t>
            </a:r>
            <a:endParaRPr lang="en-GB" sz="1000" dirty="0">
              <a:solidFill>
                <a:srgbClr val="000000"/>
              </a:solidFill>
              <a:latin typeface="Architects Daught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F5224-5747-84F5-FBB0-832E16DEDAE4}"/>
              </a:ext>
            </a:extLst>
          </p:cNvPr>
          <p:cNvSpPr txBox="1"/>
          <p:nvPr/>
        </p:nvSpPr>
        <p:spPr>
          <a:xfrm>
            <a:off x="5060430" y="3756372"/>
            <a:ext cx="1879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ADR-016 Data Protection, delete functionality</a:t>
            </a:r>
            <a:endParaRPr lang="en-GB" sz="1000" b="0" i="0" dirty="0">
              <a:solidFill>
                <a:srgbClr val="000000"/>
              </a:solidFill>
              <a:effectLst/>
              <a:latin typeface="Architects Daught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90C667-4E0A-3524-34BF-6228452CD456}"/>
              </a:ext>
            </a:extLst>
          </p:cNvPr>
          <p:cNvSpPr/>
          <p:nvPr/>
        </p:nvSpPr>
        <p:spPr>
          <a:xfrm>
            <a:off x="6658313" y="3217376"/>
            <a:ext cx="963515" cy="702303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Interaction Manager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A2B2E88-DF0A-48CA-17EB-01B8D2FFA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7" y="774943"/>
            <a:ext cx="1510410" cy="13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824C1013-3946-FD76-493B-082699EB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35" y="479259"/>
            <a:ext cx="3613688" cy="702302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Connecting the dots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AF391-1D0E-EF28-7311-4EC9DE26801E}"/>
              </a:ext>
            </a:extLst>
          </p:cNvPr>
          <p:cNvSpPr/>
          <p:nvPr/>
        </p:nvSpPr>
        <p:spPr>
          <a:xfrm>
            <a:off x="6185662" y="4376615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#HeyBlue! UI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9E4C19-B0F3-6984-4BA1-B03A181939C7}"/>
              </a:ext>
            </a:extLst>
          </p:cNvPr>
          <p:cNvSpPr/>
          <p:nvPr/>
        </p:nvSpPr>
        <p:spPr>
          <a:xfrm>
            <a:off x="7280400" y="4346790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Location Manager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F92F8-4334-E3A9-1226-8F8CAB681DA3}"/>
              </a:ext>
            </a:extLst>
          </p:cNvPr>
          <p:cNvSpPr/>
          <p:nvPr/>
        </p:nvSpPr>
        <p:spPr>
          <a:xfrm>
            <a:off x="5414454" y="417593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Profile Manager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4CCF53-DBAE-2238-D6CC-0E472CD7CC62}"/>
              </a:ext>
            </a:extLst>
          </p:cNvPr>
          <p:cNvSpPr/>
          <p:nvPr/>
        </p:nvSpPr>
        <p:spPr>
          <a:xfrm>
            <a:off x="6601025" y="4146898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User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EE21DA-B4C7-78FD-47CA-9E3F75C9762A}"/>
              </a:ext>
            </a:extLst>
          </p:cNvPr>
          <p:cNvSpPr/>
          <p:nvPr/>
        </p:nvSpPr>
        <p:spPr>
          <a:xfrm>
            <a:off x="7945413" y="404678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Connection Manager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F2CC9A-216F-337D-0E03-E46078B5B73E}"/>
              </a:ext>
            </a:extLst>
          </p:cNvPr>
          <p:cNvGrpSpPr/>
          <p:nvPr/>
        </p:nvGrpSpPr>
        <p:grpSpPr>
          <a:xfrm>
            <a:off x="177893" y="1349183"/>
            <a:ext cx="885914" cy="4225106"/>
            <a:chOff x="7768205" y="871998"/>
            <a:chExt cx="885914" cy="422510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0126E0B-7D87-139D-5220-843983AE911E}"/>
                </a:ext>
              </a:extLst>
            </p:cNvPr>
            <p:cNvGrpSpPr/>
            <p:nvPr/>
          </p:nvGrpSpPr>
          <p:grpSpPr>
            <a:xfrm>
              <a:off x="7861178" y="4488182"/>
              <a:ext cx="699968" cy="608922"/>
              <a:chOff x="378945" y="5577095"/>
              <a:chExt cx="699968" cy="608922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2492FD21-555A-825C-9921-19C277CF6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78945" y="5885321"/>
                <a:ext cx="274728" cy="274728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067456E6-4683-89B2-FEAA-5511539F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7873" y="5577095"/>
                <a:ext cx="274728" cy="274728"/>
              </a:xfrm>
              <a:prstGeom prst="rect">
                <a:avLst/>
              </a:prstGeom>
            </p:spPr>
          </p:pic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3E35783B-4BD7-92D3-1643-3CA3EE1AF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04185" y="5911289"/>
                <a:ext cx="274728" cy="274728"/>
              </a:xfrm>
              <a:prstGeom prst="rect">
                <a:avLst/>
              </a:prstGeom>
            </p:spPr>
          </p:pic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959F3E2-32E2-DABF-56A1-D9A1D1AB4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68205" y="871998"/>
              <a:ext cx="885914" cy="88591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2849070-3C9B-2CE4-B714-1485AD8A7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05354" y="3516411"/>
              <a:ext cx="411616" cy="411616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CD241388-4EAE-EDDB-1B3F-15340056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2068" y="2318068"/>
              <a:ext cx="638188" cy="638188"/>
            </a:xfrm>
            <a:prstGeom prst="rect">
              <a:avLst/>
            </a:prstGeom>
          </p:spPr>
        </p:pic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716A7193-F7B6-D26B-3781-9680EF924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76" y="5025729"/>
            <a:ext cx="1771847" cy="16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03D9AD-6CD7-431A-ABFC-F57F34CAD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27" y="4559241"/>
            <a:ext cx="1852199" cy="1777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A103BCB-5B28-61E5-8285-B271C0A9D3CC}"/>
              </a:ext>
            </a:extLst>
          </p:cNvPr>
          <p:cNvSpPr txBox="1"/>
          <p:nvPr/>
        </p:nvSpPr>
        <p:spPr>
          <a:xfrm>
            <a:off x="1167701" y="1284022"/>
            <a:ext cx="31175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SR-009 </a:t>
            </a:r>
            <a:r>
              <a:rPr lang="en-US" sz="1600" dirty="0"/>
              <a:t>Officers and Citizens must have the ability to connect with each other</a:t>
            </a:r>
          </a:p>
          <a:p>
            <a:endParaRPr lang="en-GB" sz="1600" dirty="0"/>
          </a:p>
          <a:p>
            <a:r>
              <a:rPr lang="en-GB" sz="1600" dirty="0"/>
              <a:t>US-001 As a user I need to be notified that an officer is available so that I can forge a community connection </a:t>
            </a:r>
          </a:p>
          <a:p>
            <a:endParaRPr lang="en-GB" sz="1600" dirty="0"/>
          </a:p>
          <a:p>
            <a:r>
              <a:rPr lang="en-GB" sz="1600" dirty="0"/>
              <a:t>ADR-009 Officer safety</a:t>
            </a:r>
          </a:p>
          <a:p>
            <a:endParaRPr lang="en-GB" sz="1600" dirty="0"/>
          </a:p>
          <a:p>
            <a:r>
              <a:rPr lang="en-GB" sz="1600" dirty="0"/>
              <a:t>SS-001 Interaction Manager Software System</a:t>
            </a:r>
          </a:p>
          <a:p>
            <a:endParaRPr lang="en-GB" sz="1600" dirty="0"/>
          </a:p>
          <a:p>
            <a:r>
              <a:rPr lang="en-GB" sz="1600" dirty="0"/>
              <a:t>ADR-012 Adopt MVVM</a:t>
            </a:r>
          </a:p>
          <a:p>
            <a:r>
              <a:rPr lang="en-GB" sz="1600" dirty="0"/>
              <a:t>ADR-013 Protect officer location</a:t>
            </a:r>
          </a:p>
          <a:p>
            <a:endParaRPr lang="en-GB" sz="1600" dirty="0"/>
          </a:p>
          <a:p>
            <a:r>
              <a:rPr lang="en-GB" sz="1600" dirty="0"/>
              <a:t>ED-002 Interaction Manager Engineering Diagrams</a:t>
            </a:r>
          </a:p>
          <a:p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C57B6-31F5-B91C-5A59-1ED0F8B5728F}"/>
              </a:ext>
            </a:extLst>
          </p:cNvPr>
          <p:cNvSpPr/>
          <p:nvPr/>
        </p:nvSpPr>
        <p:spPr>
          <a:xfrm>
            <a:off x="7528451" y="121884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918F48DF-3D97-D052-3213-D6E3EBE91A2F}"/>
              </a:ext>
            </a:extLst>
          </p:cNvPr>
          <p:cNvSpPr/>
          <p:nvPr/>
        </p:nvSpPr>
        <p:spPr>
          <a:xfrm>
            <a:off x="4806290" y="2747169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717194-424A-F1B1-8E7B-27DE636B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92" y="482659"/>
            <a:ext cx="431146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94E05C-9142-C800-B2B6-D9152B2B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1" y="473445"/>
            <a:ext cx="450451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Down 39">
            <a:extLst>
              <a:ext uri="{FF2B5EF4-FFF2-40B4-BE49-F238E27FC236}">
                <a16:creationId xmlns:a16="http://schemas.microsoft.com/office/drawing/2014/main" id="{9E9D82E0-A550-F3C6-082F-6F9EA31CC9B1}"/>
              </a:ext>
            </a:extLst>
          </p:cNvPr>
          <p:cNvSpPr/>
          <p:nvPr/>
        </p:nvSpPr>
        <p:spPr>
          <a:xfrm>
            <a:off x="8222622" y="2990147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BD730D-0B51-C381-BA1F-9C5E5CE4AC68}"/>
              </a:ext>
            </a:extLst>
          </p:cNvPr>
          <p:cNvSpPr txBox="1"/>
          <p:nvPr/>
        </p:nvSpPr>
        <p:spPr>
          <a:xfrm>
            <a:off x="4539322" y="3420218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non functional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E68F31-038C-5374-24EF-368C91BB6DD6}"/>
              </a:ext>
            </a:extLst>
          </p:cNvPr>
          <p:cNvSpPr txBox="1"/>
          <p:nvPr/>
        </p:nvSpPr>
        <p:spPr>
          <a:xfrm>
            <a:off x="7879443" y="3642792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15659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AA69-E3B3-B1FB-B382-DF58DC57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98" y="637755"/>
            <a:ext cx="7543800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Deviants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836BE-A80E-350C-612A-02153FE4B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12" y="806115"/>
            <a:ext cx="5466799" cy="524576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19131-A531-85FD-2905-DE7B0BCF5B03}"/>
              </a:ext>
            </a:extLst>
          </p:cNvPr>
          <p:cNvSpPr txBox="1"/>
          <p:nvPr/>
        </p:nvSpPr>
        <p:spPr>
          <a:xfrm>
            <a:off x="365760" y="1695930"/>
            <a:ext cx="29838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decided to significantly deviate from the face-value requirements</a:t>
            </a:r>
          </a:p>
          <a:p>
            <a:endParaRPr lang="en-GB" dirty="0"/>
          </a:p>
          <a:p>
            <a:r>
              <a:rPr lang="en-GB" dirty="0"/>
              <a:t>We believe an architect has the responsibility to present alternatives</a:t>
            </a:r>
          </a:p>
          <a:p>
            <a:endParaRPr lang="en-GB" dirty="0"/>
          </a:p>
          <a:p>
            <a:r>
              <a:rPr lang="en-GB" dirty="0"/>
              <a:t>Instead of a system which tracks officer location (clear security risk!) we have introduced the concept of community hubs with QR Codes.  When a meet and greet opportunity arises, citizens will be notified.</a:t>
            </a:r>
          </a:p>
        </p:txBody>
      </p:sp>
    </p:spTree>
    <p:extLst>
      <p:ext uri="{BB962C8B-B14F-4D97-AF65-F5344CB8AC3E}">
        <p14:creationId xmlns:p14="http://schemas.microsoft.com/office/powerpoint/2010/main" val="335769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2800" dirty="0"/>
              <a:t>#HeyBlue! Requirements</a:t>
            </a:r>
            <a:br>
              <a:rPr lang="en-GB" sz="2800" dirty="0"/>
            </a:br>
            <a:r>
              <a:rPr lang="en-GB" sz="2800" dirty="0"/>
              <a:t> User Story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312309" y="5825250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Activity Group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96405" y="582524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84249" y="580655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72748" y="582524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43931" y="541401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600200"/>
            <a:ext cx="8629650" cy="36766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33717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07101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1827097" y="242158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US-003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3343400" y="241164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337171" y="299845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2603841" y="240149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US-004 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337171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296477" y="40851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2603841" y="298892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2603841" y="354478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3399857" y="298810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3410417" y="350305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1821411" y="351836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085555" y="298043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1833939" y="299845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1853986" y="403826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5691281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US-008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911763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US-007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7273093" y="237506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US-010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Donate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Points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6507232" y="298818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7280336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6471805" y="235571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955533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5720578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Spend Manager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5724576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5724575" y="40851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308596" y="463346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8062412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8076460" y="355198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8030446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337171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180534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3343399" y="1768486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8030446" y="1766058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 &amp; Reporting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63AC3-5F93-6888-AA62-B3612A43DB1A}"/>
              </a:ext>
            </a:extLst>
          </p:cNvPr>
          <p:cNvSpPr/>
          <p:nvPr/>
        </p:nvSpPr>
        <p:spPr>
          <a:xfrm>
            <a:off x="4166487" y="2962493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Business storefront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E7BC5-3B1A-D143-F41E-7F25569ABCDD}"/>
              </a:ext>
            </a:extLst>
          </p:cNvPr>
          <p:cNvSpPr/>
          <p:nvPr/>
        </p:nvSpPr>
        <p:spPr>
          <a:xfrm>
            <a:off x="4180535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front page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6AA5B-852B-A47B-3854-12539068C461}"/>
              </a:ext>
            </a:extLst>
          </p:cNvPr>
          <p:cNvSpPr/>
          <p:nvPr/>
        </p:nvSpPr>
        <p:spPr>
          <a:xfrm>
            <a:off x="4134521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US-006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3</a:t>
            </a:r>
            <a:r>
              <a:rPr lang="en-GB" sz="800" baseline="30000" dirty="0">
                <a:solidFill>
                  <a:schemeClr val="tx1"/>
                </a:solidFill>
              </a:rPr>
              <a:t>rd</a:t>
            </a:r>
            <a:r>
              <a:rPr lang="en-GB" sz="800" dirty="0">
                <a:solidFill>
                  <a:schemeClr val="tx1"/>
                </a:solidFill>
              </a:rPr>
              <a:t> Party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43A3A-5FE6-AE6F-43B3-545CF1C7BC60}"/>
              </a:ext>
            </a:extLst>
          </p:cNvPr>
          <p:cNvSpPr/>
          <p:nvPr/>
        </p:nvSpPr>
        <p:spPr>
          <a:xfrm>
            <a:off x="4185618" y="406389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Manage </a:t>
            </a:r>
            <a:r>
              <a:rPr lang="en-GB" sz="800" dirty="0" err="1">
                <a:solidFill>
                  <a:schemeClr val="tx1"/>
                </a:solidFill>
              </a:rPr>
              <a:t>catalog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F13890-D8C4-C297-33C7-32E694E315EC}"/>
              </a:ext>
            </a:extLst>
          </p:cNvPr>
          <p:cNvSpPr/>
          <p:nvPr/>
        </p:nvSpPr>
        <p:spPr>
          <a:xfrm>
            <a:off x="1085555" y="351412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Officer location shutoff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50797E-050C-8666-1019-C57911282774}"/>
              </a:ext>
            </a:extLst>
          </p:cNvPr>
          <p:cNvSpPr/>
          <p:nvPr/>
        </p:nvSpPr>
        <p:spPr>
          <a:xfrm>
            <a:off x="4950653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location alerts</a:t>
            </a:r>
          </a:p>
        </p:txBody>
      </p: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2800" dirty="0"/>
              <a:t>#HeyBlue! Requirements</a:t>
            </a:r>
            <a:br>
              <a:rPr lang="en-GB" sz="2800" dirty="0"/>
            </a:br>
            <a:r>
              <a:rPr lang="en-GB" sz="2800" dirty="0"/>
              <a:t> User Story Map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A76E97-472E-D90D-80EC-F86EEDDCB86F}"/>
              </a:ext>
            </a:extLst>
          </p:cNvPr>
          <p:cNvGrpSpPr/>
          <p:nvPr/>
        </p:nvGrpSpPr>
        <p:grpSpPr>
          <a:xfrm>
            <a:off x="216285" y="1514474"/>
            <a:ext cx="8629650" cy="4857750"/>
            <a:chOff x="199274" y="1648560"/>
            <a:chExt cx="8629650" cy="4857750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BEB9B7-656D-942F-8715-F07334FDD64C}"/>
                </a:ext>
              </a:extLst>
            </p:cNvPr>
            <p:cNvSpPr/>
            <p:nvPr/>
          </p:nvSpPr>
          <p:spPr>
            <a:xfrm>
              <a:off x="199274" y="1648560"/>
              <a:ext cx="8629650" cy="4857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D78D7D-CB16-17FA-7073-5E3273A61E4C}"/>
                </a:ext>
              </a:extLst>
            </p:cNvPr>
            <p:cNvSpPr/>
            <p:nvPr/>
          </p:nvSpPr>
          <p:spPr>
            <a:xfrm>
              <a:off x="32016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300BF-6B02-3271-5D04-83909ED49BCC}"/>
                </a:ext>
              </a:extLst>
            </p:cNvPr>
            <p:cNvSpPr/>
            <p:nvPr/>
          </p:nvSpPr>
          <p:spPr>
            <a:xfrm>
              <a:off x="105400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US-002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Notify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CC9AA4-D813-2CDF-74EB-17389FDD4B5F}"/>
                </a:ext>
              </a:extLst>
            </p:cNvPr>
            <p:cNvSpPr/>
            <p:nvPr/>
          </p:nvSpPr>
          <p:spPr>
            <a:xfrm>
              <a:off x="1810086" y="255567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US-003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B9E57-7F78-5BFD-A975-09406FBDB312}"/>
                </a:ext>
              </a:extLst>
            </p:cNvPr>
            <p:cNvSpPr/>
            <p:nvPr/>
          </p:nvSpPr>
          <p:spPr>
            <a:xfrm>
              <a:off x="3326389" y="254573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US-005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6F745-5158-1713-F866-D00864A950C7}"/>
                </a:ext>
              </a:extLst>
            </p:cNvPr>
            <p:cNvSpPr/>
            <p:nvPr/>
          </p:nvSpPr>
          <p:spPr>
            <a:xfrm>
              <a:off x="320160" y="313254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Citizen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B5EEE0-27D4-E733-AE5D-AB1DF7289DFC}"/>
                </a:ext>
              </a:extLst>
            </p:cNvPr>
            <p:cNvSpPr/>
            <p:nvPr/>
          </p:nvSpPr>
          <p:spPr>
            <a:xfrm>
              <a:off x="2586830" y="2535578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US-004 Earn 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AF2626-6B73-F990-83B5-0EB2CA3A7453}"/>
                </a:ext>
              </a:extLst>
            </p:cNvPr>
            <p:cNvSpPr/>
            <p:nvPr/>
          </p:nvSpPr>
          <p:spPr>
            <a:xfrm>
              <a:off x="320160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Officer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2927C0-28A4-20C2-9066-2A2B8853D6AD}"/>
                </a:ext>
              </a:extLst>
            </p:cNvPr>
            <p:cNvSpPr/>
            <p:nvPr/>
          </p:nvSpPr>
          <p:spPr>
            <a:xfrm>
              <a:off x="279466" y="421925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profile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DD0586-777D-4DCC-D280-F06957E3DE4F}"/>
                </a:ext>
              </a:extLst>
            </p:cNvPr>
            <p:cNvSpPr/>
            <p:nvPr/>
          </p:nvSpPr>
          <p:spPr>
            <a:xfrm>
              <a:off x="2586830" y="3123006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Calculate Rewards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D4973B-7AAE-5887-00B8-7A03D73C9A5F}"/>
                </a:ext>
              </a:extLst>
            </p:cNvPr>
            <p:cNvSpPr/>
            <p:nvPr/>
          </p:nvSpPr>
          <p:spPr>
            <a:xfrm>
              <a:off x="2586830" y="367887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 rewards to profile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8E8E9D-027F-A75E-B436-53B06B032D3F}"/>
                </a:ext>
              </a:extLst>
            </p:cNvPr>
            <p:cNvSpPr/>
            <p:nvPr/>
          </p:nvSpPr>
          <p:spPr>
            <a:xfrm>
              <a:off x="295298" y="5778361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Activity Group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FD31F6-CEEB-52D1-2861-FE9F682E6E9B}"/>
                </a:ext>
              </a:extLst>
            </p:cNvPr>
            <p:cNvSpPr/>
            <p:nvPr/>
          </p:nvSpPr>
          <p:spPr>
            <a:xfrm>
              <a:off x="3382846" y="312219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#HeyBlue feed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ED45EC-4AE0-7780-86FD-17FE2AB11DAB}"/>
                </a:ext>
              </a:extLst>
            </p:cNvPr>
            <p:cNvSpPr/>
            <p:nvPr/>
          </p:nvSpPr>
          <p:spPr>
            <a:xfrm>
              <a:off x="3393406" y="363714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Social Media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40E20B-C1A9-1374-63F4-11D6FD68310F}"/>
                </a:ext>
              </a:extLst>
            </p:cNvPr>
            <p:cNvSpPr/>
            <p:nvPr/>
          </p:nvSpPr>
          <p:spPr>
            <a:xfrm>
              <a:off x="2679394" y="5778360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Must have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7B857A-0F3D-9CF6-48F0-BCE91442E4FF}"/>
                </a:ext>
              </a:extLst>
            </p:cNvPr>
            <p:cNvSpPr/>
            <p:nvPr/>
          </p:nvSpPr>
          <p:spPr>
            <a:xfrm>
              <a:off x="1804400" y="365244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Option to connect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257173-A7E5-94AD-411A-26AA94047E99}"/>
                </a:ext>
              </a:extLst>
            </p:cNvPr>
            <p:cNvSpPr/>
            <p:nvPr/>
          </p:nvSpPr>
          <p:spPr>
            <a:xfrm>
              <a:off x="1068544" y="3114525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Location Tracking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39F992-6A31-0F7F-9A11-EEAA9E1BA73A}"/>
                </a:ext>
              </a:extLst>
            </p:cNvPr>
            <p:cNvSpPr/>
            <p:nvPr/>
          </p:nvSpPr>
          <p:spPr>
            <a:xfrm>
              <a:off x="1816928" y="313254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 Alert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1AC45-0DE4-5980-5DF4-900A903EED16}"/>
                </a:ext>
              </a:extLst>
            </p:cNvPr>
            <p:cNvSpPr/>
            <p:nvPr/>
          </p:nvSpPr>
          <p:spPr>
            <a:xfrm>
              <a:off x="1067238" y="575966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 Stories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016B92-37FC-A6D2-0E21-9DD531EC2C5D}"/>
                </a:ext>
              </a:extLst>
            </p:cNvPr>
            <p:cNvSpPr/>
            <p:nvPr/>
          </p:nvSpPr>
          <p:spPr>
            <a:xfrm>
              <a:off x="1836975" y="417235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Get 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AE3458-253D-5DE2-B5D3-EB52A82B797D}"/>
                </a:ext>
              </a:extLst>
            </p:cNvPr>
            <p:cNvSpPr/>
            <p:nvPr/>
          </p:nvSpPr>
          <p:spPr>
            <a:xfrm>
              <a:off x="5674270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US-008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Redeem Points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94C5D-BF86-79CD-A6CB-72C4C9F2D122}"/>
                </a:ext>
              </a:extLst>
            </p:cNvPr>
            <p:cNvSpPr/>
            <p:nvPr/>
          </p:nvSpPr>
          <p:spPr>
            <a:xfrm>
              <a:off x="4894752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US-007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store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57BDD0-7F27-2172-D620-B1499942FA70}"/>
                </a:ext>
              </a:extLst>
            </p:cNvPr>
            <p:cNvSpPr/>
            <p:nvPr/>
          </p:nvSpPr>
          <p:spPr>
            <a:xfrm>
              <a:off x="7256082" y="2509151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US-010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Points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2EC20-CE94-5DB5-389E-3B3AAA997C09}"/>
                </a:ext>
              </a:extLst>
            </p:cNvPr>
            <p:cNvSpPr/>
            <p:nvPr/>
          </p:nvSpPr>
          <p:spPr>
            <a:xfrm>
              <a:off x="6490221" y="312226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Registers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6012D-AA77-E0DB-1E19-C213E36404FD}"/>
                </a:ext>
              </a:extLst>
            </p:cNvPr>
            <p:cNvSpPr/>
            <p:nvPr/>
          </p:nvSpPr>
          <p:spPr>
            <a:xfrm>
              <a:off x="7263325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charity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E00011-F6F8-27CB-DB30-96DD9315C5C4}"/>
                </a:ext>
              </a:extLst>
            </p:cNvPr>
            <p:cNvSpPr/>
            <p:nvPr/>
          </p:nvSpPr>
          <p:spPr>
            <a:xfrm>
              <a:off x="6454794" y="2489803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US-009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Charities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19C043-795B-A327-229B-2A224EC3F2EB}"/>
                </a:ext>
              </a:extLst>
            </p:cNvPr>
            <p:cNvSpPr/>
            <p:nvPr/>
          </p:nvSpPr>
          <p:spPr>
            <a:xfrm>
              <a:off x="4938522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Retailer creates storefront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F4E908-0B16-803C-C5D9-C4C279B6F477}"/>
                </a:ext>
              </a:extLst>
            </p:cNvPr>
            <p:cNvSpPr/>
            <p:nvPr/>
          </p:nvSpPr>
          <p:spPr>
            <a:xfrm>
              <a:off x="5703567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Spend Manager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1E99B-8BA1-47EB-2F58-0B5254BE7BEB}"/>
                </a:ext>
              </a:extLst>
            </p:cNvPr>
            <p:cNvSpPr/>
            <p:nvPr/>
          </p:nvSpPr>
          <p:spPr>
            <a:xfrm>
              <a:off x="5707565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points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DBFE4D-CA56-6A54-CF29-268799F81371}"/>
                </a:ext>
              </a:extLst>
            </p:cNvPr>
            <p:cNvSpPr/>
            <p:nvPr/>
          </p:nvSpPr>
          <p:spPr>
            <a:xfrm>
              <a:off x="5707564" y="4219258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Purchase Items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48ED2EF-BE09-EB2B-8406-74C063269C78}"/>
                </a:ext>
              </a:extLst>
            </p:cNvPr>
            <p:cNvSpPr/>
            <p:nvPr/>
          </p:nvSpPr>
          <p:spPr>
            <a:xfrm>
              <a:off x="291585" y="476755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Delete profile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C59DE3-E35D-755D-9FD6-FE69AB24F69B}"/>
                </a:ext>
              </a:extLst>
            </p:cNvPr>
            <p:cNvSpPr/>
            <p:nvPr/>
          </p:nvSpPr>
          <p:spPr>
            <a:xfrm>
              <a:off x="8045401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metrics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0DF8DF-B11F-E0E9-9B5D-68D7874A800A}"/>
                </a:ext>
              </a:extLst>
            </p:cNvPr>
            <p:cNvSpPr/>
            <p:nvPr/>
          </p:nvSpPr>
          <p:spPr>
            <a:xfrm>
              <a:off x="8059449" y="3686072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Present metrics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3E4A10-CD85-2B91-F6AE-C05B56CD716A}"/>
                </a:ext>
              </a:extLst>
            </p:cNvPr>
            <p:cNvSpPr/>
            <p:nvPr/>
          </p:nvSpPr>
          <p:spPr>
            <a:xfrm>
              <a:off x="8013435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analytics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450A7E-0A78-05AC-0EF2-0D78614AF7CD}"/>
                </a:ext>
              </a:extLst>
            </p:cNvPr>
            <p:cNvSpPr/>
            <p:nvPr/>
          </p:nvSpPr>
          <p:spPr>
            <a:xfrm>
              <a:off x="320160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D88D46-7661-88EF-7199-046D90BA5814}"/>
                </a:ext>
              </a:extLst>
            </p:cNvPr>
            <p:cNvSpPr/>
            <p:nvPr/>
          </p:nvSpPr>
          <p:spPr>
            <a:xfrm>
              <a:off x="4163523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 &amp; Redeem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FFE1BD-C625-EC9F-BCE8-5FDCE6BBE38C}"/>
                </a:ext>
              </a:extLst>
            </p:cNvPr>
            <p:cNvSpPr/>
            <p:nvPr/>
          </p:nvSpPr>
          <p:spPr>
            <a:xfrm>
              <a:off x="3326388" y="1902572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Media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4B689C-65FA-1DE1-FDDE-78008DA81009}"/>
                </a:ext>
              </a:extLst>
            </p:cNvPr>
            <p:cNvSpPr/>
            <p:nvPr/>
          </p:nvSpPr>
          <p:spPr>
            <a:xfrm>
              <a:off x="8013435" y="1900144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Analytics &amp; Reporting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FBEB7F87-840F-5700-8955-8A6993BF5535}"/>
                </a:ext>
              </a:extLst>
            </p:cNvPr>
            <p:cNvSpPr/>
            <p:nvPr/>
          </p:nvSpPr>
          <p:spPr>
            <a:xfrm>
              <a:off x="1855737" y="577836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Task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10AB9E-5B4A-E720-ECA0-9D7625C495FD}"/>
                </a:ext>
              </a:extLst>
            </p:cNvPr>
            <p:cNvSpPr txBox="1"/>
            <p:nvPr/>
          </p:nvSpPr>
          <p:spPr>
            <a:xfrm>
              <a:off x="226920" y="5338546"/>
              <a:ext cx="458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Legend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763AC3-5F93-6888-AA62-B3612A43DB1A}"/>
                </a:ext>
              </a:extLst>
            </p:cNvPr>
            <p:cNvSpPr/>
            <p:nvPr/>
          </p:nvSpPr>
          <p:spPr>
            <a:xfrm>
              <a:off x="4149476" y="3096579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Business storefront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E7BC5-3B1A-D143-F41E-7F25569ABCDD}"/>
                </a:ext>
              </a:extLst>
            </p:cNvPr>
            <p:cNvSpPr/>
            <p:nvPr/>
          </p:nvSpPr>
          <p:spPr>
            <a:xfrm>
              <a:off x="4163524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front page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86AA5B-852B-A47B-3854-12539068C461}"/>
                </a:ext>
              </a:extLst>
            </p:cNvPr>
            <p:cNvSpPr/>
            <p:nvPr/>
          </p:nvSpPr>
          <p:spPr>
            <a:xfrm>
              <a:off x="4117510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US-006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3</a:t>
              </a:r>
              <a:r>
                <a:rPr lang="en-GB" sz="800" baseline="30000" dirty="0">
                  <a:solidFill>
                    <a:schemeClr val="tx1"/>
                  </a:solidFill>
                </a:rPr>
                <a:t>rd</a:t>
              </a:r>
              <a:r>
                <a:rPr lang="en-GB" sz="800" dirty="0">
                  <a:solidFill>
                    <a:schemeClr val="tx1"/>
                  </a:solidFill>
                </a:rPr>
                <a:t> Party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943A3A-5FE6-AE6F-43B3-545CF1C7BC60}"/>
                </a:ext>
              </a:extLst>
            </p:cNvPr>
            <p:cNvSpPr/>
            <p:nvPr/>
          </p:nvSpPr>
          <p:spPr>
            <a:xfrm>
              <a:off x="4168607" y="419798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Manage </a:t>
              </a:r>
              <a:r>
                <a:rPr lang="en-GB" sz="800" dirty="0" err="1">
                  <a:solidFill>
                    <a:schemeClr val="tx1"/>
                  </a:solidFill>
                </a:rPr>
                <a:t>catalog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F13890-D8C4-C297-33C7-32E694E315EC}"/>
                </a:ext>
              </a:extLst>
            </p:cNvPr>
            <p:cNvSpPr/>
            <p:nvPr/>
          </p:nvSpPr>
          <p:spPr>
            <a:xfrm>
              <a:off x="1068544" y="364820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Officer location shutoff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50797E-050C-8666-1019-C57911282774}"/>
                </a:ext>
              </a:extLst>
            </p:cNvPr>
            <p:cNvSpPr/>
            <p:nvPr/>
          </p:nvSpPr>
          <p:spPr>
            <a:xfrm>
              <a:off x="4933642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location alerts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0E1DCDE-F1D3-127C-2C8D-D2A0E1D5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" y="1547664"/>
            <a:ext cx="3178914" cy="37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470E15-CEC0-2B16-2691-C6D9E012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614" y="1513204"/>
            <a:ext cx="1491562" cy="283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5C1F358-7C2A-E33E-8CEC-1C02DDB7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31" y="1547664"/>
            <a:ext cx="1445481" cy="28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D4E71B-C56C-9896-9614-9FF37B27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23" y="1643287"/>
            <a:ext cx="4464152" cy="323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0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5" y="1036637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28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2800" dirty="0"/>
              <a:t>Context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46B211-17E8-170D-0B7E-5492B22E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11" y="517525"/>
            <a:ext cx="2067891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1" y="1617663"/>
            <a:ext cx="6176387" cy="4602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3186</TotalTime>
  <Words>530</Words>
  <Application>Microsoft Office PowerPoint</Application>
  <PresentationFormat>On-screen Show (4:3)</PresentationFormat>
  <Paragraphs>187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Architects Daughter</vt:lpstr>
      <vt:lpstr>Arial</vt:lpstr>
      <vt:lpstr>Calibri</vt:lpstr>
      <vt:lpstr>Calibri Light</vt:lpstr>
      <vt:lpstr>Retrospect</vt:lpstr>
      <vt:lpstr>#HeyBlue</vt:lpstr>
      <vt:lpstr>Where we started</vt:lpstr>
      <vt:lpstr>Connecting  the dots</vt:lpstr>
      <vt:lpstr>Connecting the dots</vt:lpstr>
      <vt:lpstr>Deviants</vt:lpstr>
      <vt:lpstr>#HeyBlue! Requirements  User Story Map</vt:lpstr>
      <vt:lpstr>#HeyBlue! Requirements  User Story Map</vt:lpstr>
      <vt:lpstr>PowerPoint Presentation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76</cp:revision>
  <dcterms:created xsi:type="dcterms:W3CDTF">2022-11-20T19:28:10Z</dcterms:created>
  <dcterms:modified xsi:type="dcterms:W3CDTF">2022-11-29T11:22:24Z</dcterms:modified>
</cp:coreProperties>
</file>